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487" r:id="rId2"/>
    <p:sldId id="563" r:id="rId3"/>
    <p:sldId id="543" r:id="rId4"/>
    <p:sldId id="538" r:id="rId5"/>
    <p:sldId id="536" r:id="rId6"/>
    <p:sldId id="287" r:id="rId7"/>
    <p:sldId id="288" r:id="rId8"/>
    <p:sldId id="290" r:id="rId9"/>
    <p:sldId id="291" r:id="rId10"/>
    <p:sldId id="509" r:id="rId11"/>
    <p:sldId id="510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448" r:id="rId24"/>
    <p:sldId id="526" r:id="rId25"/>
    <p:sldId id="527" r:id="rId26"/>
    <p:sldId id="528" r:id="rId27"/>
    <p:sldId id="542" r:id="rId28"/>
    <p:sldId id="530" r:id="rId29"/>
    <p:sldId id="541" r:id="rId30"/>
    <p:sldId id="531" r:id="rId31"/>
    <p:sldId id="407" r:id="rId32"/>
    <p:sldId id="432" r:id="rId33"/>
    <p:sldId id="433" r:id="rId34"/>
    <p:sldId id="549" r:id="rId35"/>
    <p:sldId id="550" r:id="rId36"/>
    <p:sldId id="551" r:id="rId37"/>
    <p:sldId id="552" r:id="rId38"/>
    <p:sldId id="553" r:id="rId39"/>
    <p:sldId id="554" r:id="rId40"/>
    <p:sldId id="55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9"/>
    <p:restoredTop sz="96327"/>
  </p:normalViewPr>
  <p:slideViewPr>
    <p:cSldViewPr snapToGrid="0">
      <p:cViewPr varScale="1">
        <p:scale>
          <a:sx n="128" d="100"/>
          <a:sy n="12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B70D1-658E-AB45-8376-B4A3637A157B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F7EE9-C770-0849-B4B2-77DBAEED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1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23A2F6-A1EE-CF47-987A-7DD0E5623F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08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8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9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4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8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2/6/25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0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2/6/25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3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8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0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ellness.ncsu.edu/wellness-day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wmf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766362-C411-B692-2467-B9401CA9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743" y="2025651"/>
            <a:ext cx="5664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margins, provide coupling to other codes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Fuel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Temperature profile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transport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Mechanical interaction between fuel and cladding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Cladding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Temperature profile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04993" cy="3965670"/>
          </a:xfrm>
        </p:spPr>
        <p:txBody>
          <a:bodyPr/>
          <a:lstStyle/>
          <a:p>
            <a:r>
              <a:rPr lang="en-US" sz="2200" dirty="0"/>
              <a:t>FRAPCON is the NRC’s steady-state fuel performance code</a:t>
            </a:r>
          </a:p>
          <a:p>
            <a:r>
              <a:rPr lang="en-US" sz="2200" dirty="0"/>
              <a:t>FRAPCON has the ability to accurately calculate the high-burnup response of light-water reactor fuel rods</a:t>
            </a:r>
          </a:p>
          <a:p>
            <a:r>
              <a:rPr lang="en-US" sz="2200" dirty="0"/>
              <a:t>FRAPCON iterates to determine fuel rod temperatures, fuel and cladding deformation</a:t>
            </a:r>
          </a:p>
          <a:p>
            <a:r>
              <a:rPr lang="en-US" sz="2200" dirty="0"/>
              <a:t>This converged data is iterated to produce gas release, void volumes and plenum pressure </a:t>
            </a:r>
          </a:p>
          <a:p>
            <a:r>
              <a:rPr lang="en-US" sz="2200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DB2D-4343-EA1E-2F7E-E3194352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6784D-3783-87C2-7F1C-B8C16FEA6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Wellness day on Tuesday 2/11</a:t>
            </a:r>
          </a:p>
          <a:p>
            <a:r>
              <a:rPr lang="en-US" sz="2200" dirty="0"/>
              <a:t>No class</a:t>
            </a:r>
          </a:p>
          <a:p>
            <a:pPr lvl="1"/>
            <a:r>
              <a:rPr lang="en-US" sz="2200" dirty="0"/>
              <a:t>do something fun, take some time off, take care of yourself</a:t>
            </a:r>
          </a:p>
          <a:p>
            <a:r>
              <a:rPr lang="en-US" sz="2200" dirty="0"/>
              <a:t>For events, activities, support:</a:t>
            </a:r>
          </a:p>
          <a:p>
            <a:pPr lvl="1"/>
            <a:r>
              <a:rPr lang="en-US" sz="2200" dirty="0">
                <a:hlinkClick r:id="rId2"/>
              </a:rPr>
              <a:t>https://wellness.ncsu.edu/wellness-day/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Less fun news… paper project will be assigned next week</a:t>
            </a:r>
          </a:p>
          <a:p>
            <a:r>
              <a:rPr lang="en-US" sz="2200" dirty="0"/>
              <a:t>Let me know if you prefer a specific topic area</a:t>
            </a:r>
          </a:p>
          <a:p>
            <a:r>
              <a:rPr lang="en-US" sz="2200" dirty="0"/>
              <a:t>Reminder to make progress on your MOOSE project</a:t>
            </a:r>
          </a:p>
          <a:p>
            <a:r>
              <a:rPr lang="en-US" sz="2200" dirty="0"/>
              <a:t>Exam on module 2 planned for Feb.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920B3-7C73-F244-89F1-D8707EF5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2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Pressure is calculated using equation of state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Simplified contact model is used for gap closure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transfer model is used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4186368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Pressure is calculated using equation of state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Fully implemented implicit contact algorithm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transfer model is used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8CE63-585B-6607-3AF6-C80E38B6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150D-58D0-53C8-EAF8-3356DAF0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DD9C5-F0B3-F15B-26A9-E91FB695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5pellet_merged_fine_westpower_MPS_alt.mov">
            <a:hlinkClick r:id="" action="ppaction://media"/>
            <a:extLst>
              <a:ext uri="{FF2B5EF4-FFF2-40B4-BE49-F238E27FC236}">
                <a16:creationId xmlns:a16="http://schemas.microsoft.com/office/drawing/2014/main" id="{BFBED122-9A89-C1D1-3F63-8CED653BC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3068" y="2154391"/>
            <a:ext cx="8136932" cy="45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24" y="605828"/>
            <a:ext cx="10972800" cy="583213"/>
          </a:xfrm>
        </p:spPr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142878" y="2050059"/>
            <a:ext cx="5475306" cy="4202113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http://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www.materials.cea.fr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/en/PDF/PLEIADES-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Platform.pdf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8F0E340-CEBD-8661-148A-82E6A07324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333" y="1189041"/>
            <a:ext cx="3565736" cy="56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8649-7225-14B4-B096-E4A9E116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OFFBEAT – new(</a:t>
            </a:r>
            <a:r>
              <a:rPr lang="en-US" dirty="0" err="1"/>
              <a:t>ish</a:t>
            </a:r>
            <a:r>
              <a:rPr lang="en-US" dirty="0"/>
              <a:t>)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3E68-5B2F-E7E1-C58F-E3800B6CD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421821" cy="3965670"/>
          </a:xfrm>
        </p:spPr>
        <p:txBody>
          <a:bodyPr/>
          <a:lstStyle/>
          <a:p>
            <a:r>
              <a:rPr lang="en-US" sz="2200" dirty="0"/>
              <a:t>The </a:t>
            </a:r>
            <a:r>
              <a:rPr lang="en-US" sz="2200" dirty="0" err="1"/>
              <a:t>OpenFOAM</a:t>
            </a:r>
            <a:r>
              <a:rPr lang="en-US" sz="2200" dirty="0"/>
              <a:t> Fuel </a:t>
            </a:r>
            <a:r>
              <a:rPr lang="en-US" sz="2200" dirty="0" err="1"/>
              <a:t>BEhavior</a:t>
            </a:r>
            <a:r>
              <a:rPr lang="en-US" sz="2200" dirty="0"/>
              <a:t> Analysis Tool (OFFBEAT) is a multi-dimensional fuel performance code developed in Switzerland</a:t>
            </a:r>
          </a:p>
          <a:p>
            <a:r>
              <a:rPr lang="en-US" sz="2200" dirty="0"/>
              <a:t>The code can be used both for studying complex 2D or 3D local effects and for more traditional 1.5D base irradiation analyses</a:t>
            </a:r>
          </a:p>
          <a:p>
            <a:r>
              <a:rPr lang="en-US" sz="2200" dirty="0"/>
              <a:t>OFFBEAT is based on the open-source C++ library </a:t>
            </a:r>
            <a:r>
              <a:rPr lang="en-US" sz="2200" dirty="0" err="1"/>
              <a:t>OpenFOAM</a:t>
            </a:r>
            <a:r>
              <a:rPr lang="en-US" sz="2200" dirty="0"/>
              <a:t>, thus the governing equations are discretized with modern finite volume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7C5B4-1E61-C812-441D-5493064A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FC2A2-CD8B-3414-1A49-7933E721A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007" y="3905099"/>
            <a:ext cx="3701393" cy="2542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1A8F3-FAF9-D764-AAD0-3BB7C66472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993" y="624448"/>
            <a:ext cx="1877848" cy="3396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E3BEB-0251-9F05-9883-CD8DF55A4A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696" y="1647526"/>
            <a:ext cx="3135586" cy="17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6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9FF8-A075-B2A8-5881-868FB2A8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3756-67B8-E53B-4448-BF6D58F8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We developed analytical solutions for the stress in a pressurized cylinder with a thick wall </a:t>
            </a:r>
          </a:p>
          <a:p>
            <a:r>
              <a:rPr lang="en-US" sz="2200" dirty="0"/>
              <a:t>Increases in temperature cause most materials to expand, which is a strain that doesn’t inherently cause stress</a:t>
            </a:r>
          </a:p>
          <a:p>
            <a:r>
              <a:rPr lang="en-US" sz="2200" dirty="0"/>
              <a:t>Thermal expansion can cause stress when</a:t>
            </a:r>
          </a:p>
          <a:p>
            <a:pPr lvl="1"/>
            <a:r>
              <a:rPr lang="en-US" sz="2200" dirty="0"/>
              <a:t>Deformation is constrained, there are gradients in the expansion coefficient, there is a temperature gradient</a:t>
            </a:r>
          </a:p>
          <a:p>
            <a:r>
              <a:rPr lang="en-US" sz="2200" dirty="0"/>
              <a:t>We developed analytical equations for thermal stresses</a:t>
            </a:r>
          </a:p>
          <a:p>
            <a:pPr lvl="1"/>
            <a:r>
              <a:rPr lang="en-US" sz="2200" dirty="0"/>
              <a:t>in the cladding and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618B0-67B0-3B14-26D1-0E5F8575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Fuel performance codes are focused on predicting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Consider gap pressure, closure, and heat transfer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Material Property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83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much everything we have learned so far, nothing changes once the fuel and cladding reach steady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835DD-3111-FABF-75E2-46B8B14F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091559"/>
            <a:ext cx="5892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8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1941" y="2249860"/>
            <a:ext cx="3767442" cy="3878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9769" y="2249860"/>
            <a:ext cx="4291021" cy="4034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413679"/>
          </a:xfrm>
        </p:spPr>
        <p:txBody>
          <a:bodyPr/>
          <a:lstStyle/>
          <a:p>
            <a:r>
              <a:rPr lang="en-US" dirty="0"/>
              <a:t>Fuel is dynamic!</a:t>
            </a:r>
          </a:p>
        </p:txBody>
      </p:sp>
    </p:spTree>
    <p:extLst>
      <p:ext uri="{BB962C8B-B14F-4D97-AF65-F5344CB8AC3E}">
        <p14:creationId xmlns:p14="http://schemas.microsoft.com/office/powerpoint/2010/main" val="3448701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143B-CF69-8C40-AB7C-96BADEC1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changes due to microstructure evolution during reactor operation must be considered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8EAC-B07C-0B4D-9A78-91859236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5F991-E476-2C40-BD95-C70A6F0E4210}"/>
              </a:ext>
            </a:extLst>
          </p:cNvPr>
          <p:cNvGrpSpPr>
            <a:grpSpLocks noChangeAspect="1"/>
          </p:cNvGrpSpPr>
          <p:nvPr/>
        </p:nvGrpSpPr>
        <p:grpSpPr>
          <a:xfrm>
            <a:off x="1718604" y="1990209"/>
            <a:ext cx="8741098" cy="4663440"/>
            <a:chOff x="1447760" y="1968501"/>
            <a:chExt cx="9120188" cy="4865687"/>
          </a:xfrm>
        </p:grpSpPr>
        <p:pic>
          <p:nvPicPr>
            <p:cNvPr id="5" name="Picture 30" descr="b473147c-527d-419f-a8d7-d3a9f3d71929.jpg">
              <a:extLst>
                <a:ext uri="{FF2B5EF4-FFF2-40B4-BE49-F238E27FC236}">
                  <a16:creationId xmlns:a16="http://schemas.microsoft.com/office/drawing/2014/main" id="{53B27BCA-3AB6-4544-A931-D0853709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3911601"/>
              <a:ext cx="1541463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CD895D0E-2C71-5D4F-B743-BC7207E25B0F}"/>
                </a:ext>
              </a:extLst>
            </p:cNvPr>
            <p:cNvSpPr/>
            <p:nvPr/>
          </p:nvSpPr>
          <p:spPr bwMode="auto">
            <a:xfrm>
              <a:off x="2768560" y="1968501"/>
              <a:ext cx="7388225" cy="133350"/>
            </a:xfrm>
            <a:prstGeom prst="left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5">
              <a:extLst>
                <a:ext uri="{FF2B5EF4-FFF2-40B4-BE49-F238E27FC236}">
                  <a16:creationId xmlns:a16="http://schemas.microsoft.com/office/drawing/2014/main" id="{FF37CD17-673D-474F-8AF2-2DC173D83F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2650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75BA7104-3BEC-8F49-9A57-9DE5739DED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2457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DD17C84E-773F-F24B-8032-24DDEB710C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663367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ED8E704A-0E54-6449-99B2-539E417A8C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082592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15C75C-0894-AF4D-951B-64C683CDA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5002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Straight Connector 12">
              <a:extLst>
                <a:ext uri="{FF2B5EF4-FFF2-40B4-BE49-F238E27FC236}">
                  <a16:creationId xmlns:a16="http://schemas.microsoft.com/office/drawing/2014/main" id="{9A9526D6-27DC-F546-B4FC-6E26C9B4C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91945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3CDAF-6A7A-0144-96B0-A6978E633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2960" y="2300288"/>
              <a:ext cx="2632075" cy="4533900"/>
              <a:chOff x="2213503" y="2324100"/>
              <a:chExt cx="2631751" cy="45339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0471F4-2466-9146-BCB3-50B1C05013DB}"/>
                  </a:ext>
                </a:extLst>
              </p:cNvPr>
              <p:cNvSpPr txBox="1"/>
              <p:nvPr/>
            </p:nvSpPr>
            <p:spPr>
              <a:xfrm>
                <a:off x="2897632" y="2324100"/>
                <a:ext cx="1947622" cy="12779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Mid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diffusion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clustering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gas segregation to GB and voids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nucleation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DC36340F-4E35-2344-B15F-A09C8A227A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64801" y="3505200"/>
                <a:ext cx="1624013" cy="1890713"/>
                <a:chOff x="5925856" y="2306638"/>
                <a:chExt cx="1562581" cy="1820306"/>
              </a:xfrm>
            </p:grpSpPr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741D4D4D-25C7-A145-81A0-993E2FD4C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lum bright="-12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7589" y="2306638"/>
                  <a:ext cx="1296988" cy="1641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 Box 11">
                  <a:extLst>
                    <a:ext uri="{FF2B5EF4-FFF2-40B4-BE49-F238E27FC236}">
                      <a16:creationId xmlns:a16="http://schemas.microsoft.com/office/drawing/2014/main" id="{68231320-218C-CD43-990A-4A7D5936F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25856" y="3919538"/>
                  <a:ext cx="1562581" cy="207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295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Zinkle and Singh 2000</a:t>
                  </a:r>
                </a:p>
              </p:txBody>
            </p:sp>
          </p:grpSp>
          <p:pic>
            <p:nvPicPr>
              <p:cNvPr id="16" name="Picture 3" descr="fuel.pdf">
                <a:extLst>
                  <a:ext uri="{FF2B5EF4-FFF2-40B4-BE49-F238E27FC236}">
                    <a16:creationId xmlns:a16="http://schemas.microsoft.com/office/drawing/2014/main" id="{F04C9481-EA44-AF48-80C9-7CA6F9180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3503" y="5359400"/>
                <a:ext cx="2046288" cy="149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8C2DC-D90B-9744-853E-F4F6C408C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35" y="2300288"/>
              <a:ext cx="2471738" cy="4244975"/>
              <a:chOff x="4591264" y="2324100"/>
              <a:chExt cx="2471727" cy="424427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43EA9F-E619-4645-8B23-589E99792613}"/>
                  </a:ext>
                </a:extLst>
              </p:cNvPr>
              <p:cNvSpPr txBox="1"/>
              <p:nvPr/>
            </p:nvSpPr>
            <p:spPr>
              <a:xfrm>
                <a:off x="4845263" y="2324100"/>
                <a:ext cx="2217728" cy="12777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Late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product swelling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percolation and fission gas release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creep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creep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22" name="Picture 33">
                <a:extLst>
                  <a:ext uri="{FF2B5EF4-FFF2-40B4-BE49-F238E27FC236}">
                    <a16:creationId xmlns:a16="http://schemas.microsoft.com/office/drawing/2014/main" id="{F954FF08-2648-4A4A-A50E-E26FCC17E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3936" y="3602038"/>
                <a:ext cx="1688747" cy="1186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11">
                <a:extLst>
                  <a:ext uri="{FF2B5EF4-FFF2-40B4-BE49-F238E27FC236}">
                    <a16:creationId xmlns:a16="http://schemas.microsoft.com/office/drawing/2014/main" id="{FE88E69B-5C2E-8E44-AA1B-C0E9CE2EA7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071" y="3426005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Brohan 2000</a:t>
                </a:r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373E02C0-D877-E642-B15D-392BCBF21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1264" y="5034845"/>
                <a:ext cx="1981200" cy="153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8EE877AE-5EC0-DB47-8CA3-DD449D1BD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573" y="2101851"/>
              <a:ext cx="15271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Insertion in reactor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94F9C592-09A4-7541-8615-DD8D34B55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5510" y="2052638"/>
              <a:ext cx="1544638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Removal from reactor</a:t>
              </a:r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0F0A476F-7933-E743-9505-A85763966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5086351"/>
              <a:ext cx="2138363" cy="108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32">
              <a:extLst>
                <a:ext uri="{FF2B5EF4-FFF2-40B4-BE49-F238E27FC236}">
                  <a16:creationId xmlns:a16="http://schemas.microsoft.com/office/drawing/2014/main" id="{ABE53636-9ADD-0D48-B0B8-3BAE047B4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410" y="6164263"/>
              <a:ext cx="1509713" cy="661988"/>
              <a:chOff x="4861299" y="4871262"/>
              <a:chExt cx="4282701" cy="18494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A2E651D9-C55A-0E44-87CC-B5C3058E8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299" y="4901425"/>
                <a:ext cx="1819275" cy="1747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327E17C1-10C9-F240-8058-AA8A81C9C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5800" y="5196700"/>
                <a:ext cx="838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B5200742-01FF-C548-B36E-1FF0D6BA1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824" y="4871262"/>
                <a:ext cx="1725475" cy="184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FC4395-128D-7743-BE86-BC8DD9088360}"/>
                </a:ext>
              </a:extLst>
            </p:cNvPr>
            <p:cNvSpPr txBox="1"/>
            <p:nvPr/>
          </p:nvSpPr>
          <p:spPr>
            <a:xfrm>
              <a:off x="1447760" y="2798763"/>
              <a:ext cx="2009775" cy="1108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Fuel Fabrication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Sintered UO</a:t>
              </a:r>
              <a:r>
                <a:rPr kumimoji="0" lang="en-US" sz="11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Height 2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Diameter 1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~10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μm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grain size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Density &gt; 95%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A8E2F91B-4A18-7E41-9861-23F434140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360" y="4924426"/>
              <a:ext cx="1974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srgbClr val="00295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From Pedro Peralta, ASU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E1805B-E1CA-A847-BB1F-98A1EB3E4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10498" y="2300288"/>
              <a:ext cx="2457450" cy="4464050"/>
              <a:chOff x="6641284" y="2324100"/>
              <a:chExt cx="2455986" cy="446353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35F58B-EADD-324E-8540-7DBD3A3440A6}"/>
                  </a:ext>
                </a:extLst>
              </p:cNvPr>
              <p:cNvSpPr txBox="1"/>
              <p:nvPr/>
            </p:nvSpPr>
            <p:spPr>
              <a:xfrm>
                <a:off x="6991912" y="2324100"/>
                <a:ext cx="2105358" cy="110794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failure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Pellet/cladding interaction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corrosion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fracture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36" name="Picture 1">
                <a:extLst>
                  <a:ext uri="{FF2B5EF4-FFF2-40B4-BE49-F238E27FC236}">
                    <a16:creationId xmlns:a16="http://schemas.microsoft.com/office/drawing/2014/main" id="{5072896E-25E1-C249-8C64-65076764E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703" y="5273669"/>
                <a:ext cx="2334285" cy="1513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 Box 11">
                <a:extLst>
                  <a:ext uri="{FF2B5EF4-FFF2-40B4-BE49-F238E27FC236}">
                    <a16:creationId xmlns:a16="http://schemas.microsoft.com/office/drawing/2014/main" id="{70B8F336-1129-FE4B-9332-BE2C7E1312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6463" y="5098349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Santana et al. 2011</a:t>
                </a: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CFD9BD70-8612-774E-AF83-4B6F5C254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2991" y="3870638"/>
                <a:ext cx="1766314" cy="1292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41">
                <a:extLst>
                  <a:ext uri="{FF2B5EF4-FFF2-40B4-BE49-F238E27FC236}">
                    <a16:creationId xmlns:a16="http://schemas.microsoft.com/office/drawing/2014/main" id="{671313DD-97EC-9B40-9583-AE5B4E249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1284" y="3077570"/>
                <a:ext cx="2455986" cy="760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5DD57E-9860-3A44-AF56-7E1A3C0A8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1098" y="2300288"/>
              <a:ext cx="1880879" cy="2726740"/>
              <a:chOff x="1280818" y="2324100"/>
              <a:chExt cx="1880489" cy="272637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1D9FCF-70C7-EC45-BE65-EA90AFD798FF}"/>
                  </a:ext>
                </a:extLst>
              </p:cNvPr>
              <p:cNvSpPr txBox="1"/>
              <p:nvPr/>
            </p:nvSpPr>
            <p:spPr>
              <a:xfrm>
                <a:off x="1280818" y="2324100"/>
                <a:ext cx="1842705" cy="127776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Early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Thermal expansion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Fracture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and fission gas generation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Densification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0FC71743-6082-654A-A5C3-70EA133E9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0449" y="3462773"/>
                <a:ext cx="1570858" cy="1587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8318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9782-6677-D548-9076-64ABF22F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properties and performance of a material are a result of factors across various length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866BF-9A37-204D-8E84-4B6AEB25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3C84F-9B38-A84C-8943-3D4F4CB3A014}"/>
              </a:ext>
            </a:extLst>
          </p:cNvPr>
          <p:cNvGrpSpPr/>
          <p:nvPr/>
        </p:nvGrpSpPr>
        <p:grpSpPr>
          <a:xfrm>
            <a:off x="979623" y="4636846"/>
            <a:ext cx="1809045" cy="1580666"/>
            <a:chOff x="159173" y="2418285"/>
            <a:chExt cx="1809045" cy="1580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94648-EEE7-D74A-906E-28EA13EA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438" y="2674777"/>
              <a:ext cx="1402066" cy="13241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79C897-B606-C745-8E9B-A6FE8E57576D}"/>
                </a:ext>
              </a:extLst>
            </p:cNvPr>
            <p:cNvSpPr txBox="1"/>
            <p:nvPr/>
          </p:nvSpPr>
          <p:spPr>
            <a:xfrm>
              <a:off x="159173" y="2418285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Chemical bonds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BB17C-BF68-B74A-B488-DF25D06E44D7}"/>
              </a:ext>
            </a:extLst>
          </p:cNvPr>
          <p:cNvGrpSpPr/>
          <p:nvPr/>
        </p:nvGrpSpPr>
        <p:grpSpPr>
          <a:xfrm>
            <a:off x="2575269" y="4054472"/>
            <a:ext cx="1809045" cy="1677731"/>
            <a:chOff x="1828545" y="2875129"/>
            <a:chExt cx="1809045" cy="1677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564F68-7C63-2A46-94D1-6C0CB71D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8218" y="3211151"/>
              <a:ext cx="1415305" cy="13417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8F60F4-937D-8349-AE7B-443AAEF88BE0}"/>
                </a:ext>
              </a:extLst>
            </p:cNvPr>
            <p:cNvSpPr txBox="1"/>
            <p:nvPr/>
          </p:nvSpPr>
          <p:spPr>
            <a:xfrm>
              <a:off x="1828545" y="2875129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Crystal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D9EFD-4FAF-A84F-A211-D209A7186E23}"/>
              </a:ext>
            </a:extLst>
          </p:cNvPr>
          <p:cNvGrpSpPr/>
          <p:nvPr/>
        </p:nvGrpSpPr>
        <p:grpSpPr>
          <a:xfrm>
            <a:off x="4165231" y="3629552"/>
            <a:ext cx="1809045" cy="1609733"/>
            <a:chOff x="3481148" y="3368232"/>
            <a:chExt cx="1809045" cy="1609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18EE8A-C71A-E843-B087-29B57C30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37590" y="3695436"/>
              <a:ext cx="1411668" cy="12825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60E909-1969-3A42-AF04-24B7BE07EC52}"/>
                </a:ext>
              </a:extLst>
            </p:cNvPr>
            <p:cNvSpPr txBox="1"/>
            <p:nvPr/>
          </p:nvSpPr>
          <p:spPr>
            <a:xfrm>
              <a:off x="3481148" y="3368232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Defect interactions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C1C07-0680-D547-A9B1-3B4B15CAD1EC}"/>
              </a:ext>
            </a:extLst>
          </p:cNvPr>
          <p:cNvGrpSpPr/>
          <p:nvPr/>
        </p:nvGrpSpPr>
        <p:grpSpPr>
          <a:xfrm>
            <a:off x="5910255" y="3079174"/>
            <a:ext cx="1809045" cy="1892203"/>
            <a:chOff x="5148292" y="3727948"/>
            <a:chExt cx="1809045" cy="18922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1897E9-E60B-844B-951A-CB4F27F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0193" y="4066502"/>
              <a:ext cx="1553649" cy="155364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B387BB-353F-7042-BF42-01CCDAD636CA}"/>
                </a:ext>
              </a:extLst>
            </p:cNvPr>
            <p:cNvSpPr txBox="1"/>
            <p:nvPr/>
          </p:nvSpPr>
          <p:spPr>
            <a:xfrm>
              <a:off x="5148292" y="3727948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Microstructure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667543-2955-5C4C-851A-3A513156A3EC}"/>
              </a:ext>
            </a:extLst>
          </p:cNvPr>
          <p:cNvGrpSpPr/>
          <p:nvPr/>
        </p:nvGrpSpPr>
        <p:grpSpPr>
          <a:xfrm>
            <a:off x="7797180" y="2194503"/>
            <a:ext cx="1895676" cy="2239916"/>
            <a:chOff x="7041351" y="4010134"/>
            <a:chExt cx="1895676" cy="2239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AAC0F9-3C47-4643-A0FF-4D1EE151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1351" y="4828293"/>
              <a:ext cx="1895676" cy="14217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F38310-8652-2846-89B8-B2750F0ECF7B}"/>
                </a:ext>
              </a:extLst>
            </p:cNvPr>
            <p:cNvSpPr txBox="1"/>
            <p:nvPr/>
          </p:nvSpPr>
          <p:spPr>
            <a:xfrm>
              <a:off x="7127982" y="4010134"/>
              <a:ext cx="1809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Material properties and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858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D35-DF13-804A-9E6E-5B1374B4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crystal structure of a material is the shape of the ordered structure of the atoms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1A42-FBE0-E449-8D18-3B3CC1BB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9176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atoms of many materials form an organized lattice, these are called </a:t>
            </a:r>
            <a:r>
              <a:rPr lang="en-US" b="1" dirty="0"/>
              <a:t>crystalline materials. </a:t>
            </a:r>
            <a:r>
              <a:rPr lang="en-US" dirty="0"/>
              <a:t>All reactor materials are crystalline.</a:t>
            </a:r>
          </a:p>
          <a:p>
            <a:r>
              <a:rPr lang="en-US" dirty="0"/>
              <a:t>The configuration of the atoms in the lattice impacts the properties of the material (density, thermal expansion coefficient, elastic modulus, etc.)</a:t>
            </a:r>
          </a:p>
          <a:p>
            <a:r>
              <a:rPr lang="en-US" dirty="0"/>
              <a:t>All major light water nuclear materials are either cubic or hexagonal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7515-2537-BA49-A57C-8D2728B9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9707A-357E-7645-9AA1-CC491A335D15}"/>
              </a:ext>
            </a:extLst>
          </p:cNvPr>
          <p:cNvGrpSpPr/>
          <p:nvPr/>
        </p:nvGrpSpPr>
        <p:grpSpPr>
          <a:xfrm>
            <a:off x="5898776" y="2626782"/>
            <a:ext cx="6057361" cy="3238266"/>
            <a:chOff x="372537" y="1661790"/>
            <a:chExt cx="8517672" cy="487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F5B404-2EFC-034D-83C5-157E0CC2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537" y="1708825"/>
              <a:ext cx="6209297" cy="47395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4B097F-C355-E142-A153-D054411D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9009" y="3077146"/>
              <a:ext cx="1398284" cy="13982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3722F1-8C9D-CE4B-8BC2-F8CE93CCF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58491" y="4447209"/>
              <a:ext cx="1658004" cy="18335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9238B-F1AF-EC4D-B23E-19DEA1F44D30}"/>
                </a:ext>
              </a:extLst>
            </p:cNvPr>
            <p:cNvSpPr txBox="1"/>
            <p:nvPr/>
          </p:nvSpPr>
          <p:spPr>
            <a:xfrm>
              <a:off x="6779187" y="6189316"/>
              <a:ext cx="2111022" cy="347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(d) Hexagonal close packed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0D3F73-9431-EA46-851C-8CFE96FFB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0788" y="1661790"/>
              <a:ext cx="1312419" cy="1439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173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D0EE-F09D-034E-9DF6-73865580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F83E-BC1F-EE4E-B7D4-FF32EFD9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52682" cy="3965670"/>
          </a:xfrm>
        </p:spPr>
        <p:txBody>
          <a:bodyPr/>
          <a:lstStyle/>
          <a:p>
            <a:r>
              <a:rPr lang="en-US" dirty="0"/>
              <a:t>In crystalline materials, the lattices are not perfect, they have defects</a:t>
            </a:r>
          </a:p>
          <a:p>
            <a:r>
              <a:rPr lang="en-US" dirty="0"/>
              <a:t>Defects can be 0D, 1D, 2D, 3D</a:t>
            </a:r>
          </a:p>
          <a:p>
            <a:r>
              <a:rPr lang="en-US" dirty="0"/>
              <a:t>The interactions between defects seriously impact material properties and how they perform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11E8-1778-EA4B-8FB3-9C5737B0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BE4A-482A-E442-BC2C-1B6E696598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9420" y="2160495"/>
            <a:ext cx="5751967" cy="35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6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FE18-22D9-E44F-98F7-548EC2BD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AF1A-5AEF-5F43-B684-805A6222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13929" cy="40520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defects (zero-dimensional defects) are lattice imperfections related to one or two lattice sites</a:t>
            </a:r>
          </a:p>
          <a:p>
            <a:r>
              <a:rPr lang="en-US" dirty="0"/>
              <a:t>There are several types of point defects</a:t>
            </a:r>
          </a:p>
          <a:p>
            <a:pPr lvl="1"/>
            <a:r>
              <a:rPr lang="en-US" b="1" dirty="0"/>
              <a:t>Vacancies</a:t>
            </a:r>
            <a:endParaRPr lang="en-US" dirty="0"/>
          </a:p>
          <a:p>
            <a:pPr lvl="1"/>
            <a:r>
              <a:rPr lang="en-US" b="1" dirty="0"/>
              <a:t>Self interstitial atoms (SIA) </a:t>
            </a:r>
          </a:p>
          <a:p>
            <a:pPr lvl="1"/>
            <a:r>
              <a:rPr lang="en-US" b="1" dirty="0"/>
              <a:t>Interstitial impurity atoms</a:t>
            </a:r>
            <a:endParaRPr lang="en-US" dirty="0"/>
          </a:p>
          <a:p>
            <a:pPr lvl="1"/>
            <a:r>
              <a:rPr lang="en-US" b="1" dirty="0"/>
              <a:t>Substitutional impurity atoms</a:t>
            </a:r>
            <a:r>
              <a:rPr lang="en-US" dirty="0"/>
              <a:t> </a:t>
            </a:r>
          </a:p>
          <a:p>
            <a:r>
              <a:rPr lang="en-US" dirty="0"/>
              <a:t>Point defects control the mobility of atoms and, therefore influence all processes that depend on diffusion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0363-E320-F849-9FBC-65065EE2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FE120-70D3-6D4F-9AED-31DC3EC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25" y="1968501"/>
            <a:ext cx="3209745" cy="43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4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1A83-89A5-0441-8CD0-A82DEF4C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E798-9024-5249-97C4-41C7CB38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8729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Vacancies and interstitials form naturally in materials</a:t>
            </a:r>
          </a:p>
          <a:p>
            <a:r>
              <a:rPr lang="en-US" dirty="0"/>
              <a:t>Extra atoms can sit on a surface, creating a vacancy, or a surface can have a missing atom, creating a self interstitial atom (SIA)</a:t>
            </a:r>
          </a:p>
          <a:p>
            <a:r>
              <a:rPr lang="en-US" dirty="0"/>
              <a:t>We define the number of vacancies or interstitials in terms of a concentration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There exists an equilibrium concentration of point defects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D77D4-323B-934F-81F5-5C827E28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6195ACD-DAB4-A544-AAF6-45A5EDF7F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6185" y="4567393"/>
          <a:ext cx="2788043" cy="54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94591" imgH="406224" progId="Equation.3">
                  <p:embed/>
                </p:oleObj>
              </mc:Choice>
              <mc:Fallback>
                <p:oleObj name="Equation" r:id="rId3" imgW="2094591" imgH="406224" progId="Equation.3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16195ACD-DAB4-A544-AAF6-45A5EDF7FA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185" y="4567393"/>
                        <a:ext cx="2788043" cy="5449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977E77-A589-D844-BB75-02022A8D42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074" y="1195743"/>
            <a:ext cx="3887083" cy="267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554BF-232C-DA46-B9AB-3A8F5F48DBB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146" y="3868430"/>
            <a:ext cx="3905769" cy="248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5154A-D484-2C41-A011-FB9887838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875333" y="5721259"/>
            <a:ext cx="2184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6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NUMERICAL 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445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64B2-01A3-6A46-A6C4-75E208EE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6B6A-28EC-2F4D-8F74-69F99D6F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73415" cy="3965670"/>
          </a:xfrm>
        </p:spPr>
        <p:txBody>
          <a:bodyPr/>
          <a:lstStyle/>
          <a:p>
            <a:r>
              <a:rPr lang="en-US" dirty="0"/>
              <a:t>Ionizing radiation can introduce defects into the crystal lattice, called radiation damage</a:t>
            </a:r>
          </a:p>
          <a:p>
            <a:r>
              <a:rPr lang="en-US" dirty="0"/>
              <a:t>PKA collisions create a collision cascade, which results in the generation of defects (point and clusters)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99BF-A43B-F24C-88F4-12324B69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76239-C1D2-804A-BF47-11B23244BB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29796" y="2440355"/>
            <a:ext cx="3774831" cy="2831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49E4F-FEDE-2347-96D0-29F8D9C49B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24" y="2358440"/>
            <a:ext cx="3632534" cy="29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 err="1"/>
              <a:t>Eqns</a:t>
            </a:r>
            <a:r>
              <a:rPr lang="en-US" dirty="0"/>
              <a:t> derived from fluid dynamics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du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1846</Words>
  <Application>Microsoft Macintosh PowerPoint</Application>
  <PresentationFormat>Widescreen</PresentationFormat>
  <Paragraphs>318</Paragraphs>
  <Slides>40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Arial</vt:lpstr>
      <vt:lpstr>Calibri</vt:lpstr>
      <vt:lpstr>Times New Roman</vt:lpstr>
      <vt:lpstr>NCStateU-horizontal-left-logo</vt:lpstr>
      <vt:lpstr>Equation</vt:lpstr>
      <vt:lpstr>Nuclear Fuel Performance</vt:lpstr>
      <vt:lpstr>Notes</vt:lpstr>
      <vt:lpstr>Last Time</vt:lpstr>
      <vt:lpstr>NUMERICAL THERMO-Mechanics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OFFBEAT – new(ish) tool</vt:lpstr>
      <vt:lpstr>Summary</vt:lpstr>
      <vt:lpstr>Material Property Evolution</vt:lpstr>
      <vt:lpstr>Pretty much everything we have learned so far, nothing changes once the fuel and cladding reach steady state</vt:lpstr>
      <vt:lpstr>Fuel is dynamic!</vt:lpstr>
      <vt:lpstr>Property changes due to microstructure evolution during reactor operation must be considered</vt:lpstr>
      <vt:lpstr>The properties and performance of a material are a result of factors across various length scales</vt:lpstr>
      <vt:lpstr>The crystal structure of a material is the shape of the ordered structure of the atoms</vt:lpstr>
      <vt:lpstr>Crystalline materials</vt:lpstr>
      <vt:lpstr>Point defects</vt:lpstr>
      <vt:lpstr>Point defects</vt:lpstr>
      <vt:lpstr>Radiation damage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THERMO-Mechanics</dc:title>
  <dc:creator>Benjamin W. Beeler</dc:creator>
  <cp:lastModifiedBy>Benjamin Beeler</cp:lastModifiedBy>
  <cp:revision>25</cp:revision>
  <dcterms:created xsi:type="dcterms:W3CDTF">2024-02-08T20:22:30Z</dcterms:created>
  <dcterms:modified xsi:type="dcterms:W3CDTF">2025-02-06T21:31:18Z</dcterms:modified>
</cp:coreProperties>
</file>